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9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5.xml" ContentType="application/vnd.openxmlformats-officedocument.themeOverride+xml"/>
  <Override PartName="/ppt/notesSlides/notesSlide10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6.xml" ContentType="application/vnd.openxmlformats-officedocument.themeOverr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70" r:id="rId3"/>
    <p:sldId id="259" r:id="rId4"/>
    <p:sldId id="262" r:id="rId5"/>
    <p:sldId id="261" r:id="rId6"/>
    <p:sldId id="263" r:id="rId7"/>
    <p:sldId id="267" r:id="rId8"/>
    <p:sldId id="268" r:id="rId9"/>
    <p:sldId id="272" r:id="rId10"/>
    <p:sldId id="273" r:id="rId11"/>
    <p:sldId id="260" r:id="rId12"/>
  </p:sldIdLst>
  <p:sldSz cx="9144000" cy="5143500" type="screen16x9"/>
  <p:notesSz cx="6858000" cy="9144000"/>
  <p:embeddedFontLst>
    <p:embeddedFont>
      <p:font typeface="Titillium Web" panose="020B0604020202020204" charset="0"/>
      <p:regular r:id="rId14"/>
      <p:bold r:id="rId15"/>
      <p:italic r:id="rId16"/>
      <p:boldItalic r:id="rId17"/>
    </p:embeddedFont>
    <p:embeddedFont>
      <p:font typeface="Maven Pro" panose="020B0604020202020204" charset="0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Nunito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68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ocuments\BIA_OPENCLASSROOMS\Projet-2-032023\Projet\Donn&#233;es+Primero+Bank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Feuille_de_calcul_Microsoft_Excel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Feuille_de_calcul_Microsoft_Excel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Feuille_de_calcul_Microsoft_Excel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Feuille_de_calcul_Microsoft_Excel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ocuments\BIA_OPENCLASSROOMS\Projet-2-032023\Visualisez_des_donnees_Excel_Soumare_Djibril\Donn&#233;es+Primero+Bank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../embeddings/oleObject1.bin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../embeddings/oleObject2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Visuel!$B$2</c:f>
              <c:strCache>
                <c:ptCount val="1"/>
                <c:pt idx="0">
                  <c:v>Nombre de client</c:v>
                </c:pt>
              </c:strCache>
            </c:strRef>
          </c:tx>
          <c:dPt>
            <c:idx val="0"/>
            <c:bubble3D val="0"/>
            <c:explosion val="4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explosion val="15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Visuel!$A$3:$A$4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Visuel!$B$3:$B$4</c:f>
              <c:numCache>
                <c:formatCode>General</c:formatCode>
                <c:ptCount val="2"/>
                <c:pt idx="0">
                  <c:v>8491</c:v>
                </c:pt>
                <c:pt idx="1">
                  <c:v>1636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5794832395697916"/>
          <c:y val="5.5697482259162059E-2"/>
          <c:w val="0.60875507001912399"/>
          <c:h val="0.87025106710146083"/>
        </c:manualLayout>
      </c:layout>
      <c:pie3DChart>
        <c:varyColors val="1"/>
        <c:ser>
          <c:idx val="1"/>
          <c:order val="0"/>
          <c:tx>
            <c:strRef>
              <c:f>Visuel!$AR$4</c:f>
              <c:strCache>
                <c:ptCount val="1"/>
                <c:pt idx="0">
                  <c:v>Client perdu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Visuel!$AS$2:$AV$2</c:f>
              <c:strCache>
                <c:ptCount val="4"/>
                <c:pt idx="0">
                  <c:v>Célibataire</c:v>
                </c:pt>
                <c:pt idx="1">
                  <c:v>Divorcé(e)</c:v>
                </c:pt>
                <c:pt idx="2">
                  <c:v>Marié(e)</c:v>
                </c:pt>
                <c:pt idx="3">
                  <c:v>Non connu</c:v>
                </c:pt>
              </c:strCache>
            </c:strRef>
          </c:cat>
          <c:val>
            <c:numRef>
              <c:f>Visuel!$AS$4:$AV$4</c:f>
              <c:numCache>
                <c:formatCode>General</c:formatCode>
                <c:ptCount val="4"/>
                <c:pt idx="0">
                  <c:v>447</c:v>
                </c:pt>
                <c:pt idx="1">
                  <c:v>122</c:v>
                </c:pt>
                <c:pt idx="2">
                  <c:v>937</c:v>
                </c:pt>
                <c:pt idx="3">
                  <c:v>130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5288882671234"/>
          <c:y val="0.12378353747448236"/>
          <c:w val="0.18171883315988974"/>
          <c:h val="0.31250218722659667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Visuel!$AR$3</c:f>
              <c:strCache>
                <c:ptCount val="1"/>
                <c:pt idx="0">
                  <c:v>Client actuel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Visuel!$AS$2:$AV$2</c:f>
              <c:strCache>
                <c:ptCount val="4"/>
                <c:pt idx="0">
                  <c:v>Célibataire</c:v>
                </c:pt>
                <c:pt idx="1">
                  <c:v>Divorcé(e)</c:v>
                </c:pt>
                <c:pt idx="2">
                  <c:v>Marié(e)</c:v>
                </c:pt>
                <c:pt idx="3">
                  <c:v>Non connu</c:v>
                </c:pt>
              </c:strCache>
            </c:strRef>
          </c:cat>
          <c:val>
            <c:numRef>
              <c:f>Visuel!$AS$3:$AV$3</c:f>
              <c:numCache>
                <c:formatCode>General</c:formatCode>
                <c:ptCount val="4"/>
                <c:pt idx="0">
                  <c:v>3636</c:v>
                </c:pt>
                <c:pt idx="1">
                  <c:v>626</c:v>
                </c:pt>
                <c:pt idx="2">
                  <c:v>3610</c:v>
                </c:pt>
                <c:pt idx="3">
                  <c:v>619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5163692038495188"/>
          <c:y val="5.0925925925925923E-2"/>
          <c:w val="0.63575393700787397"/>
          <c:h val="0.8416746864975212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Visuel!$F$3</c:f>
              <c:strCache>
                <c:ptCount val="1"/>
                <c:pt idx="0">
                  <c:v>Client actuel</c:v>
                </c:pt>
              </c:strCache>
            </c:strRef>
          </c:tx>
          <c:spPr>
            <a:solidFill>
              <a:schemeClr val="accent6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Visuel!$G$2:$J$2</c:f>
              <c:strCache>
                <c:ptCount val="4"/>
                <c:pt idx="0">
                  <c:v>Blue</c:v>
                </c:pt>
                <c:pt idx="1">
                  <c:v>Gold</c:v>
                </c:pt>
                <c:pt idx="2">
                  <c:v>Platinum</c:v>
                </c:pt>
                <c:pt idx="3">
                  <c:v>Silver</c:v>
                </c:pt>
              </c:strCache>
            </c:strRef>
          </c:cat>
          <c:val>
            <c:numRef>
              <c:f>Visuel!$G$3:$J$3</c:f>
              <c:numCache>
                <c:formatCode>0.00%</c:formatCode>
                <c:ptCount val="4"/>
                <c:pt idx="0">
                  <c:v>0.83902077151335308</c:v>
                </c:pt>
                <c:pt idx="1">
                  <c:v>0.81896551724137934</c:v>
                </c:pt>
                <c:pt idx="2">
                  <c:v>0.3</c:v>
                </c:pt>
                <c:pt idx="3">
                  <c:v>0.85225225225225221</c:v>
                </c:pt>
              </c:numCache>
            </c:numRef>
          </c:val>
        </c:ser>
        <c:ser>
          <c:idx val="1"/>
          <c:order val="1"/>
          <c:tx>
            <c:strRef>
              <c:f>Visuel!$F$4</c:f>
              <c:strCache>
                <c:ptCount val="1"/>
                <c:pt idx="0">
                  <c:v>Client perdu</c:v>
                </c:pt>
              </c:strCache>
            </c:strRef>
          </c:tx>
          <c:spPr>
            <a:solidFill>
              <a:schemeClr val="accent5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Visuel!$G$2:$J$2</c:f>
              <c:strCache>
                <c:ptCount val="4"/>
                <c:pt idx="0">
                  <c:v>Blue</c:v>
                </c:pt>
                <c:pt idx="1">
                  <c:v>Gold</c:v>
                </c:pt>
                <c:pt idx="2">
                  <c:v>Platinum</c:v>
                </c:pt>
                <c:pt idx="3">
                  <c:v>Silver</c:v>
                </c:pt>
              </c:strCache>
            </c:strRef>
          </c:cat>
          <c:val>
            <c:numRef>
              <c:f>Visuel!$G$4:$J$4</c:f>
              <c:numCache>
                <c:formatCode>0.00%</c:formatCode>
                <c:ptCount val="4"/>
                <c:pt idx="0">
                  <c:v>0.16097922848664689</c:v>
                </c:pt>
                <c:pt idx="1">
                  <c:v>0.18103448275862069</c:v>
                </c:pt>
                <c:pt idx="2">
                  <c:v>0.7</c:v>
                </c:pt>
                <c:pt idx="3">
                  <c:v>0.14774774774774774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241587488"/>
        <c:axId val="241583568"/>
      </c:barChart>
      <c:catAx>
        <c:axId val="24158748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Type de carte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41583568"/>
        <c:crosses val="autoZero"/>
        <c:auto val="1"/>
        <c:lblAlgn val="ctr"/>
        <c:lblOffset val="100"/>
        <c:noMultiLvlLbl val="0"/>
      </c:catAx>
      <c:valAx>
        <c:axId val="241583568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415874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4993231682679217E-2"/>
          <c:y val="8.7384806065908427E-2"/>
          <c:w val="0.72603623291858388"/>
          <c:h val="0.85705963837853605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Visuel!$M$2</c:f>
              <c:strCache>
                <c:ptCount val="1"/>
                <c:pt idx="0">
                  <c:v>$120K +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Visuel!$L$3:$L$4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Visuel!$M$3:$M$4</c:f>
              <c:numCache>
                <c:formatCode>0.00%</c:formatCode>
                <c:ptCount val="2"/>
                <c:pt idx="0">
                  <c:v>7.0427511482746438E-2</c:v>
                </c:pt>
                <c:pt idx="1">
                  <c:v>7.8850855745721274E-2</c:v>
                </c:pt>
              </c:numCache>
            </c:numRef>
          </c:val>
        </c:ser>
        <c:ser>
          <c:idx val="1"/>
          <c:order val="1"/>
          <c:tx>
            <c:strRef>
              <c:f>Visuel!$N$2</c:f>
              <c:strCache>
                <c:ptCount val="1"/>
                <c:pt idx="0">
                  <c:v>$40K - $60K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Visuel!$L$3:$L$4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Visuel!$N$3:$N$4</c:f>
              <c:numCache>
                <c:formatCode>0.00%</c:formatCode>
                <c:ptCount val="2"/>
                <c:pt idx="0">
                  <c:v>0.17889530090684255</c:v>
                </c:pt>
                <c:pt idx="1">
                  <c:v>0.27017114914425427</c:v>
                </c:pt>
              </c:numCache>
            </c:numRef>
          </c:val>
        </c:ser>
        <c:ser>
          <c:idx val="2"/>
          <c:order val="2"/>
          <c:tx>
            <c:strRef>
              <c:f>Visuel!$O$2</c:f>
              <c:strCache>
                <c:ptCount val="1"/>
                <c:pt idx="0">
                  <c:v>$60K - $80K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Visuel!$L$3:$L$4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Visuel!$O$3:$O$4</c:f>
              <c:numCache>
                <c:formatCode>0.00%</c:formatCode>
                <c:ptCount val="2"/>
                <c:pt idx="0">
                  <c:v>0.1425038275821458</c:v>
                </c:pt>
                <c:pt idx="1">
                  <c:v>0.22432762836185818</c:v>
                </c:pt>
              </c:numCache>
            </c:numRef>
          </c:val>
        </c:ser>
        <c:ser>
          <c:idx val="3"/>
          <c:order val="3"/>
          <c:tx>
            <c:strRef>
              <c:f>Visuel!$P$2</c:f>
              <c:strCache>
                <c:ptCount val="1"/>
                <c:pt idx="0">
                  <c:v>$80K - $120K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Visuel!$L$3:$L$4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Visuel!$P$3:$P$4</c:f>
              <c:numCache>
                <c:formatCode>0.00%</c:formatCode>
                <c:ptCount val="2"/>
                <c:pt idx="0">
                  <c:v>0.15216111176539865</c:v>
                </c:pt>
                <c:pt idx="1">
                  <c:v>0.16931540342298287</c:v>
                </c:pt>
              </c:numCache>
            </c:numRef>
          </c:val>
        </c:ser>
        <c:ser>
          <c:idx val="4"/>
          <c:order val="4"/>
          <c:tx>
            <c:strRef>
              <c:f>Visuel!$Q$2</c:f>
              <c:strCache>
                <c:ptCount val="1"/>
                <c:pt idx="0">
                  <c:v>Moins de $40K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Visuel!$L$3:$L$4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Visuel!$Q$3:$Q$4</c:f>
              <c:numCache>
                <c:formatCode>0.00%</c:formatCode>
                <c:ptCount val="2"/>
                <c:pt idx="0">
                  <c:v>0.34730891532210578</c:v>
                </c:pt>
                <c:pt idx="1">
                  <c:v>0.14303178484107579</c:v>
                </c:pt>
              </c:numCache>
            </c:numRef>
          </c:val>
        </c:ser>
        <c:ser>
          <c:idx val="5"/>
          <c:order val="5"/>
          <c:tx>
            <c:strRef>
              <c:f>Visuel!$R$2</c:f>
              <c:strCache>
                <c:ptCount val="1"/>
                <c:pt idx="0">
                  <c:v>Non connu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Visuel!$L$3:$L$4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Visuel!$R$3:$R$4</c:f>
              <c:numCache>
                <c:formatCode>0.00%</c:formatCode>
                <c:ptCount val="2"/>
                <c:pt idx="0">
                  <c:v>0.1087033329407608</c:v>
                </c:pt>
                <c:pt idx="1">
                  <c:v>0.11430317848410758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88162352"/>
        <c:axId val="188162736"/>
      </c:barChart>
      <c:catAx>
        <c:axId val="1881623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5400000" spcFirstLastPara="1" vertOverflow="ellipsis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88162736"/>
        <c:crosses val="autoZero"/>
        <c:auto val="1"/>
        <c:lblAlgn val="ctr"/>
        <c:lblOffset val="100"/>
        <c:noMultiLvlLbl val="0"/>
      </c:catAx>
      <c:valAx>
        <c:axId val="1881627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88162352"/>
        <c:crosses val="autoZero"/>
        <c:crossBetween val="between"/>
        <c:majorUnit val="0.25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3057175384458"/>
          <c:y val="0.22992473832337224"/>
          <c:w val="0.17946942824615542"/>
          <c:h val="0.48794168801189008"/>
        </c:manualLayout>
      </c:layout>
      <c:overlay val="0"/>
      <c:spPr>
        <a:noFill/>
        <a:ln>
          <a:noFill/>
        </a:ln>
        <a:effectLst>
          <a:softEdge rad="1270000"/>
        </a:effectLst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'[Données+Primero+Bank.xlsx]Visuel'!$U$3</c:f>
              <c:strCache>
                <c:ptCount val="1"/>
                <c:pt idx="0">
                  <c:v>Moyenne de Utilisation moyenne de la carte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'[Données+Primero+Bank.xlsx]Visuel'!$V$2:$W$2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'[Données+Primero+Bank.xlsx]Visuel'!$V$3:$W$3</c:f>
              <c:numCache>
                <c:formatCode>General</c:formatCode>
                <c:ptCount val="2"/>
                <c:pt idx="0">
                  <c:v>0.29667283005535255</c:v>
                </c:pt>
                <c:pt idx="1">
                  <c:v>0.16185696821515885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'[Données+Primero+Bank.xlsx]Visuel'!$AA$2</c:f>
              <c:strCache>
                <c:ptCount val="1"/>
                <c:pt idx="0">
                  <c:v>Moyenne de Nb de transactions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'[Données+Primero+Bank.xlsx]Visuel'!$Z$3:$Z$4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'[Données+Primero+Bank.xlsx]Visuel'!$AA$3:$AA$4</c:f>
              <c:numCache>
                <c:formatCode>0.00</c:formatCode>
                <c:ptCount val="2"/>
                <c:pt idx="0">
                  <c:v>68.649982334236256</c:v>
                </c:pt>
                <c:pt idx="1">
                  <c:v>45.181540342298291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41582392"/>
        <c:axId val="241587096"/>
      </c:barChart>
      <c:catAx>
        <c:axId val="241582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41587096"/>
        <c:crosses val="autoZero"/>
        <c:auto val="1"/>
        <c:lblAlgn val="ctr"/>
        <c:lblOffset val="100"/>
        <c:noMultiLvlLbl val="0"/>
      </c:catAx>
      <c:valAx>
        <c:axId val="241587096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crossAx val="241582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'[Données+Primero+Bank.xlsx]Visuel'!$AG$3</c:f>
              <c:strCache>
                <c:ptCount val="1"/>
                <c:pt idx="0">
                  <c:v>Client actuel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'[Données+Primero+Bank.xlsx]Visuel'!$AH$2:$AP$2</c:f>
              <c:strCache>
                <c:ptCount val="9"/>
                <c:pt idx="0">
                  <c:v>0 mois </c:v>
                </c:pt>
                <c:pt idx="1">
                  <c:v>1 mois </c:v>
                </c:pt>
                <c:pt idx="2">
                  <c:v>2 mois </c:v>
                </c:pt>
                <c:pt idx="3">
                  <c:v>3 mois </c:v>
                </c:pt>
                <c:pt idx="4">
                  <c:v>4 mois </c:v>
                </c:pt>
                <c:pt idx="5">
                  <c:v>5 mois </c:v>
                </c:pt>
                <c:pt idx="6">
                  <c:v>6 mois </c:v>
                </c:pt>
                <c:pt idx="7">
                  <c:v>7 mois </c:v>
                </c:pt>
                <c:pt idx="8">
                  <c:v>8 mois </c:v>
                </c:pt>
              </c:strCache>
            </c:strRef>
          </c:cat>
          <c:val>
            <c:numRef>
              <c:f>'[Données+Primero+Bank.xlsx]Visuel'!$AH$3:$AP$3</c:f>
              <c:numCache>
                <c:formatCode>0</c:formatCode>
                <c:ptCount val="9"/>
                <c:pt idx="0">
                  <c:v>33.714285714285715</c:v>
                </c:pt>
                <c:pt idx="1">
                  <c:v>35.694040356640073</c:v>
                </c:pt>
                <c:pt idx="2">
                  <c:v>35.8997475658132</c:v>
                </c:pt>
                <c:pt idx="3">
                  <c:v>35.780980781974819</c:v>
                </c:pt>
                <c:pt idx="4">
                  <c:v>37.17763157894737</c:v>
                </c:pt>
                <c:pt idx="5">
                  <c:v>37.445205479452056</c:v>
                </c:pt>
                <c:pt idx="6">
                  <c:v>36.352380952380955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'[Données+Primero+Bank.xlsx]Visuel'!$AG$4</c:f>
              <c:strCache>
                <c:ptCount val="1"/>
                <c:pt idx="0">
                  <c:v>Client perdu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'[Données+Primero+Bank.xlsx]Visuel'!$AH$2:$AP$2</c:f>
              <c:strCache>
                <c:ptCount val="9"/>
                <c:pt idx="0">
                  <c:v>0 mois </c:v>
                </c:pt>
                <c:pt idx="1">
                  <c:v>1 mois </c:v>
                </c:pt>
                <c:pt idx="2">
                  <c:v>2 mois </c:v>
                </c:pt>
                <c:pt idx="3">
                  <c:v>3 mois </c:v>
                </c:pt>
                <c:pt idx="4">
                  <c:v>4 mois </c:v>
                </c:pt>
                <c:pt idx="5">
                  <c:v>5 mois </c:v>
                </c:pt>
                <c:pt idx="6">
                  <c:v>6 mois </c:v>
                </c:pt>
                <c:pt idx="7">
                  <c:v>7 mois </c:v>
                </c:pt>
                <c:pt idx="8">
                  <c:v>8 mois </c:v>
                </c:pt>
              </c:strCache>
            </c:strRef>
          </c:cat>
          <c:val>
            <c:numRef>
              <c:f>'[Données+Primero+Bank.xlsx]Visuel'!$AH$4:$AP$4</c:f>
              <c:numCache>
                <c:formatCode>0</c:formatCode>
                <c:ptCount val="9"/>
                <c:pt idx="0">
                  <c:v>47.6</c:v>
                </c:pt>
                <c:pt idx="1">
                  <c:v>31.735294117647058</c:v>
                </c:pt>
                <c:pt idx="2">
                  <c:v>33.455795677799607</c:v>
                </c:pt>
                <c:pt idx="3">
                  <c:v>36.5472027972028</c:v>
                </c:pt>
                <c:pt idx="4">
                  <c:v>36.692307692307693</c:v>
                </c:pt>
                <c:pt idx="5">
                  <c:v>38.198529411764703</c:v>
                </c:pt>
                <c:pt idx="6">
                  <c:v>39.786585365853661</c:v>
                </c:pt>
                <c:pt idx="7">
                  <c:v>41.277777777777779</c:v>
                </c:pt>
                <c:pt idx="8">
                  <c:v>51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587880"/>
        <c:axId val="185173592"/>
      </c:lineChart>
      <c:catAx>
        <c:axId val="2415878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b="1"/>
                  <a:t>Mois inactif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85173592"/>
        <c:crosses val="autoZero"/>
        <c:auto val="1"/>
        <c:lblAlgn val="ctr"/>
        <c:lblOffset val="100"/>
        <c:noMultiLvlLbl val="0"/>
      </c:catAx>
      <c:valAx>
        <c:axId val="185173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b="1"/>
                  <a:t>Nombre</a:t>
                </a:r>
                <a:r>
                  <a:rPr lang="fr-FR" b="1" baseline="0"/>
                  <a:t> </a:t>
                </a:r>
                <a:r>
                  <a:rPr lang="fr-FR" b="1"/>
                  <a:t> moyenne en mois engagement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41587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684230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3d8bdf154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3d8bdf154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4544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3da0bb1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3da0bb1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72573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2635d4f88_0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2635d4f88_0_4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5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ddb773f3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ddb773f3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08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3da0bb1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3da0bb1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103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3da0bb1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3da0bb1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282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3da0bb1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3da0bb1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8059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3da0bb1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3da0bb1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619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3da0bb1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3da0bb1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98754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3da0bb1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3da0bb1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4101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3da0bb1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3da0bb1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4661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/>
        </p:nvSpPr>
        <p:spPr>
          <a:xfrm>
            <a:off x="1399892" y="2096736"/>
            <a:ext cx="6064938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fr-FR" sz="4000" b="1" dirty="0" smtClean="0">
                <a:solidFill>
                  <a:srgbClr val="FFC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ANALYSE DE DONNÉES PRIMERO BANK</a:t>
            </a:r>
            <a:endParaRPr lang="fr-FR" sz="4000" b="1" dirty="0">
              <a:solidFill>
                <a:srgbClr val="FFC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2894256" y="3998422"/>
            <a:ext cx="2853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 smtClean="0"/>
              <a:t>Présentée par : Soumare Djibril</a:t>
            </a:r>
            <a:endParaRPr lang="fr-FR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640941" y="175492"/>
            <a:ext cx="7263344" cy="739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smtClean="0"/>
              <a:t>Proportion des clients selon Nombre de mois d’engagement et nombre de mois inactif</a:t>
            </a:r>
            <a:endParaRPr lang="fr-FR" sz="2000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1238249" y="3990974"/>
            <a:ext cx="7362825" cy="1003720"/>
          </a:xfrm>
        </p:spPr>
        <p:txBody>
          <a:bodyPr>
            <a:normAutofit fontScale="92500"/>
          </a:bodyPr>
          <a:lstStyle/>
          <a:p>
            <a:pPr marL="146050" indent="0">
              <a:buNone/>
            </a:pPr>
            <a:r>
              <a:rPr lang="fr-FR" sz="15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Les clients perdus la plus longue durée moyenne d’engagement dont elle dépasse 50 mois. </a:t>
            </a:r>
            <a:r>
              <a:rPr lang="fr-FR" sz="15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Plus </a:t>
            </a:r>
            <a:r>
              <a:rPr lang="fr-FR" sz="15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la durée est longue, le nombre de mois inactif est </a:t>
            </a:r>
            <a:r>
              <a:rPr lang="fr-FR" sz="15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élevé.</a:t>
            </a:r>
          </a:p>
          <a:p>
            <a:pPr marL="146050" indent="0">
              <a:buNone/>
            </a:pPr>
            <a:r>
              <a:rPr lang="fr-FR" sz="15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La durée d’engament de clients actuels  varie peu par rapport au nombre de mois inactif. </a:t>
            </a:r>
            <a:endParaRPr lang="fr-FR" dirty="0"/>
          </a:p>
        </p:txBody>
      </p:sp>
      <p:graphicFrame>
        <p:nvGraphicFramePr>
          <p:cNvPr id="4" name="Graphique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7498128"/>
              </p:ext>
            </p:extLst>
          </p:nvPr>
        </p:nvGraphicFramePr>
        <p:xfrm>
          <a:off x="1708031" y="828136"/>
          <a:ext cx="6487064" cy="3115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5259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/>
          <p:nvPr/>
        </p:nvSpPr>
        <p:spPr>
          <a:xfrm>
            <a:off x="3953320" y="1384054"/>
            <a:ext cx="5692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dirty="0" smtClean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Conclusion</a:t>
            </a:r>
            <a:endParaRPr sz="20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01" name="Google Shape;301;p17"/>
          <p:cNvSpPr txBox="1"/>
          <p:nvPr/>
        </p:nvSpPr>
        <p:spPr>
          <a:xfrm>
            <a:off x="930100" y="2723025"/>
            <a:ext cx="644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770174" y="1876654"/>
            <a:ext cx="7586400" cy="233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Au regard des informations issues de ces analyses, on peut dire: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Les clients perdus sont majoritairement des clients mariés dont leur âge est compris entre 35 à 55.</a:t>
            </a:r>
          </a:p>
          <a:p>
            <a:pPr marL="285750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Les clients perdus sont en grande partie des clients qui ont plus revenu annuel important  et leur proportion est </a:t>
            </a:r>
            <a:r>
              <a:rPr lang="fr-FR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très élevé dans </a:t>
            </a:r>
            <a:r>
              <a:rPr lang="fr-FR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les 3 </a:t>
            </a:r>
            <a:r>
              <a:rPr lang="fr-FR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offres premium payantes notamment dans le </a:t>
            </a:r>
            <a:r>
              <a:rPr lang="fr-FR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Platinum. </a:t>
            </a:r>
            <a:endParaRPr lang="fr-FR" dirty="0">
              <a:latin typeface="Nunito"/>
              <a:ea typeface="Maven Pro"/>
              <a:cs typeface="Maven Pro"/>
              <a:sym typeface="Nunito"/>
            </a:endParaRPr>
          </a:p>
          <a:p>
            <a:pPr marL="285750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lt1"/>
                </a:solidFill>
                <a:latin typeface="Nunito"/>
                <a:ea typeface="Maven Pro"/>
                <a:cs typeface="Maven Pro"/>
                <a:sym typeface="Nunito"/>
              </a:rPr>
              <a:t>Les clients perdus ont eu en moyenne </a:t>
            </a:r>
            <a:r>
              <a:rPr lang="fr-FR" dirty="0">
                <a:solidFill>
                  <a:schemeClr val="lt1"/>
                </a:solidFill>
                <a:latin typeface="Nunito"/>
                <a:ea typeface="Maven Pro"/>
                <a:cs typeface="Maven Pro"/>
                <a:sym typeface="Nunito"/>
              </a:rPr>
              <a:t>3</a:t>
            </a:r>
            <a:r>
              <a:rPr lang="fr-FR" dirty="0" smtClean="0">
                <a:solidFill>
                  <a:schemeClr val="lt1"/>
                </a:solidFill>
                <a:latin typeface="Nunito"/>
                <a:ea typeface="Maven Pro"/>
                <a:cs typeface="Maven Pro"/>
                <a:sym typeface="Nunito"/>
              </a:rPr>
              <a:t> échanges avec la banque, qu’il faudra donc les analyser pour trouver des stratégies d’amélioration des services clients.</a:t>
            </a:r>
          </a:p>
          <a:p>
            <a:pPr marL="285750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lt1"/>
                </a:solidFill>
                <a:latin typeface="Nunito"/>
                <a:ea typeface="Maven Pro"/>
                <a:cs typeface="Maven Pro"/>
                <a:sym typeface="Nunito"/>
              </a:rPr>
              <a:t>Il y a 1193 clients actuels qui ont eu au moins 4 interactions avec la banque, il faut prendre leur réaction pour réduire les départs  de clients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title"/>
          </p:nvPr>
        </p:nvSpPr>
        <p:spPr>
          <a:xfrm>
            <a:off x="1295174" y="1413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 smtClean="0"/>
              <a:t>Contexte de la mission</a:t>
            </a:r>
            <a:endParaRPr dirty="0"/>
          </a:p>
        </p:txBody>
      </p:sp>
      <p:sp>
        <p:nvSpPr>
          <p:cNvPr id="283" name="Google Shape;283;p14"/>
          <p:cNvSpPr txBox="1">
            <a:spLocks noGrp="1"/>
          </p:cNvSpPr>
          <p:nvPr>
            <p:ph type="body" idx="1"/>
          </p:nvPr>
        </p:nvSpPr>
        <p:spPr>
          <a:xfrm>
            <a:off x="1164722" y="918164"/>
            <a:ext cx="7556269" cy="35245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>
              <a:buNone/>
            </a:pPr>
            <a:r>
              <a:rPr lang="fr" dirty="0" smtClean="0">
                <a:solidFill>
                  <a:schemeClr val="bg2">
                    <a:lumMod val="50000"/>
                  </a:schemeClr>
                </a:solidFill>
              </a:rPr>
              <a:t>Primero Bank est une banque 100% en ligne qui est confrontée à un départ important de ses clients. Face à cette inquietude,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Paola,</a:t>
            </a:r>
            <a:r>
              <a:rPr lang="fr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la directrice </a:t>
            </a: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marketing de la banque a 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confié à </a:t>
            </a: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Mehdi, manager de ESNDATA, la mission d’élaborer un plan d’action  pour éviter d’autres vagues de départs. </a:t>
            </a:r>
          </a:p>
          <a:p>
            <a:pPr marL="0" lvl="0" indent="0">
              <a:buNone/>
            </a:pPr>
            <a:endParaRPr lang="fr-FR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lvl="0" indent="0">
              <a:buNone/>
            </a:pP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En conséquence, Mehdi ma chargé d’analyser les données clients de 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la banque pour comprendre pourquoi les clients quittent la </a:t>
            </a: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banque. </a:t>
            </a:r>
          </a:p>
          <a:p>
            <a:pPr marL="0" lvl="0" indent="0">
              <a:buNone/>
            </a:pPr>
            <a:endParaRPr lang="fr-FR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lvl="0" indent="0">
              <a:buNone/>
            </a:pP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En tant que business analyste, mon rôle est d’apporter des explications à ces départs en analysant les données de la Primero Bank.</a:t>
            </a:r>
          </a:p>
          <a:p>
            <a:pPr marL="0" lvl="0" indent="0">
              <a:buNone/>
            </a:pPr>
            <a:endParaRPr lang="fr-FR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lvl="0" indent="0">
              <a:buNone/>
            </a:pP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Pour  répondre conformément aux enjeux du client, les objectifs ci-après ont été formulés :</a:t>
            </a:r>
          </a:p>
          <a:p>
            <a:pPr marL="0" lvl="0" indent="0">
              <a:buNone/>
            </a:pPr>
            <a:endParaRPr lang="fr-FR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I</a:t>
            </a: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dentifier 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le(s) profil(s) type(s) des clients qui quittent la banque</a:t>
            </a: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En déduire des pistes d’analyse sur les raisons pour lesquelles ils quittent la banque</a:t>
            </a:r>
            <a:r>
              <a:rPr lang="fr-FR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Identifier la proportion des clients actuels qui pourraient quitter la banque.</a:t>
            </a:r>
            <a:endParaRPr lang="fr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978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1046105" y="282691"/>
            <a:ext cx="6177655" cy="7148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 smtClean="0"/>
              <a:t>Le taux d’attrition du client </a:t>
            </a:r>
            <a:endParaRPr dirty="0"/>
          </a:p>
        </p:txBody>
      </p:sp>
      <p:graphicFrame>
        <p:nvGraphicFramePr>
          <p:cNvPr id="5" name="Graphique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1249559"/>
              </p:ext>
            </p:extLst>
          </p:nvPr>
        </p:nvGraphicFramePr>
        <p:xfrm>
          <a:off x="2334578" y="997527"/>
          <a:ext cx="387667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ZoneTexte 3"/>
          <p:cNvSpPr txBox="1"/>
          <p:nvPr/>
        </p:nvSpPr>
        <p:spPr>
          <a:xfrm>
            <a:off x="1238593" y="4189614"/>
            <a:ext cx="67499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taux d’attrition des clients perdus s’élève à 16% </a:t>
            </a:r>
            <a:r>
              <a:rPr lang="fr-FR" dirty="0" smtClean="0"/>
              <a:t>sur le total de 10127 clients </a:t>
            </a:r>
            <a:r>
              <a:rPr lang="fr-FR" dirty="0"/>
              <a:t>de la banque.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1071044" y="146917"/>
            <a:ext cx="7030500" cy="739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r-FR" sz="1800" dirty="0" smtClean="0"/>
              <a:t>Distribution des clients partis selon l’âge</a:t>
            </a:r>
            <a:endParaRPr lang="fr-FR" sz="1800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1071044" y="4171949"/>
            <a:ext cx="7539556" cy="781051"/>
          </a:xfrm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fr-FR" sz="14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La proportion des clients mariés dans les clients qui sont partis est très importante, elle représente  57%. </a:t>
            </a:r>
            <a:r>
              <a:rPr lang="fr-FR" sz="14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Par </a:t>
            </a:r>
            <a:r>
              <a:rPr lang="fr-FR" sz="14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rapport aux clients actuels, elle s’élève à 43%.</a:t>
            </a:r>
          </a:p>
        </p:txBody>
      </p:sp>
      <p:graphicFrame>
        <p:nvGraphicFramePr>
          <p:cNvPr id="5" name="Graphique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2696377"/>
              </p:ext>
            </p:extLst>
          </p:nvPr>
        </p:nvGraphicFramePr>
        <p:xfrm>
          <a:off x="1099619" y="1209674"/>
          <a:ext cx="3638550" cy="2828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Graphique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9299319"/>
              </p:ext>
            </p:extLst>
          </p:nvPr>
        </p:nvGraphicFramePr>
        <p:xfrm>
          <a:off x="5012530" y="1219201"/>
          <a:ext cx="3598069" cy="28289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2009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844608" y="148302"/>
            <a:ext cx="7253899" cy="739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r-FR" sz="1800" dirty="0" smtClean="0"/>
              <a:t>Répartition </a:t>
            </a:r>
            <a:r>
              <a:rPr lang="fr-FR" sz="1800" dirty="0"/>
              <a:t>des clients par statut marital</a:t>
            </a:r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844608" y="3627466"/>
            <a:ext cx="7705898" cy="715934"/>
          </a:xfrm>
        </p:spPr>
        <p:txBody>
          <a:bodyPr>
            <a:normAutofit/>
          </a:bodyPr>
          <a:lstStyle/>
          <a:p>
            <a:pPr marL="146050" indent="0">
              <a:buNone/>
            </a:pPr>
            <a:r>
              <a:rPr lang="fr-F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clients perdus sont le plus souvent des femmes/hommes entre 35 et 55 ans dont la moyenne d’âge est de 46 ans.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638923"/>
              </p:ext>
            </p:extLst>
          </p:nvPr>
        </p:nvGraphicFramePr>
        <p:xfrm>
          <a:off x="1686444" y="1000125"/>
          <a:ext cx="5666857" cy="2346687"/>
        </p:xfrm>
        <a:graphic>
          <a:graphicData uri="http://schemas.openxmlformats.org/drawingml/2006/table">
            <a:tbl>
              <a:tblPr/>
              <a:tblGrid>
                <a:gridCol w="1353079"/>
                <a:gridCol w="1353079"/>
                <a:gridCol w="1353079"/>
                <a:gridCol w="803810"/>
                <a:gridCol w="803810"/>
              </a:tblGrid>
              <a:tr h="31840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Tranche </a:t>
                      </a:r>
                      <a:r>
                        <a:rPr lang="fr-FR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d‘âge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Célibataire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Divorcé(e)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Marié(e)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 connu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</a:tr>
              <a:tr h="31840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26-35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DC57C"/>
                    </a:solidFill>
                  </a:tcPr>
                </a:tc>
              </a:tr>
              <a:tr h="31840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36-45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74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84"/>
                    </a:solidFill>
                  </a:tcPr>
                </a:tc>
              </a:tr>
              <a:tr h="31840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46-55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A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984"/>
                    </a:solidFill>
                  </a:tcPr>
                </a:tc>
              </a:tr>
              <a:tr h="31840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56-65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CC7D"/>
                    </a:solidFill>
                  </a:tcPr>
                </a:tc>
              </a:tr>
              <a:tr h="31840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66-75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</a:tr>
              <a:tr h="31840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9140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790575" y="175492"/>
            <a:ext cx="7263344" cy="739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smtClean="0"/>
              <a:t>Proportion des clients par rapport au type de carte </a:t>
            </a:r>
            <a:endParaRPr lang="fr-FR" sz="2000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1238249" y="3990975"/>
            <a:ext cx="7362825" cy="828676"/>
          </a:xfrm>
        </p:spPr>
        <p:txBody>
          <a:bodyPr>
            <a:normAutofit fontScale="92500" lnSpcReduction="20000"/>
          </a:bodyPr>
          <a:lstStyle/>
          <a:p>
            <a:pPr marL="146050" indent="0">
              <a:buNone/>
            </a:pPr>
            <a:r>
              <a:rPr lang="fr-FR" sz="15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-Les clients perdus  ayant la carte bleue constituent la grande part, avec plus 15% du client total de la banque. </a:t>
            </a:r>
          </a:p>
          <a:p>
            <a:pPr marL="146050" indent="0">
              <a:buNone/>
            </a:pPr>
            <a:r>
              <a:rPr lang="fr-FR" sz="15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-Parmi les clients détenant la carte  Platinum, 70 % de clients sont de clients perdus. </a:t>
            </a:r>
          </a:p>
          <a:p>
            <a:pPr marL="146050" indent="0">
              <a:buNone/>
            </a:pPr>
            <a:endParaRPr lang="fr-FR" dirty="0"/>
          </a:p>
        </p:txBody>
      </p:sp>
      <p:graphicFrame>
        <p:nvGraphicFramePr>
          <p:cNvPr id="4" name="Graphique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2123637"/>
              </p:ext>
            </p:extLst>
          </p:nvPr>
        </p:nvGraphicFramePr>
        <p:xfrm>
          <a:off x="2028824" y="695325"/>
          <a:ext cx="5343525" cy="3143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2115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790575" y="175492"/>
            <a:ext cx="7263344" cy="739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 smtClean="0"/>
              <a:t>Proportion des clients par rapport au revenu annuel</a:t>
            </a:r>
            <a:endParaRPr lang="fr-FR" sz="1800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142876" y="3848100"/>
            <a:ext cx="8791574" cy="1247776"/>
          </a:xfrm>
        </p:spPr>
        <p:txBody>
          <a:bodyPr>
            <a:normAutofit/>
          </a:bodyPr>
          <a:lstStyle/>
          <a:p>
            <a:pPr marL="146050" indent="0">
              <a:buNone/>
            </a:pPr>
            <a:r>
              <a:rPr lang="fr-FR" sz="14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La proportion des clients dont le revenu annuel est comprise entre  $40K - $60K, $60K - $80K et $80K-</a:t>
            </a:r>
            <a:r>
              <a:rPr lang="fr-FR" sz="1400">
                <a:solidFill>
                  <a:srgbClr val="000000"/>
                </a:solidFill>
                <a:latin typeface="Arial"/>
                <a:ea typeface="Arial"/>
                <a:cs typeface="Arial"/>
              </a:rPr>
              <a:t>$</a:t>
            </a:r>
            <a:r>
              <a:rPr lang="fr-FR" sz="140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120K </a:t>
            </a:r>
            <a:r>
              <a:rPr lang="fr-FR" sz="14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constitue la plus importante part de clients qui ont quitté la banque. Elles représentent respectivement 27%, 22% et 17%. Ceux qui quittent la banque, ont donc un revenu significativement plus élevé que ceux qui restent, soit plus </a:t>
            </a:r>
            <a:r>
              <a:rPr lang="fr-FR" sz="14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de </a:t>
            </a:r>
            <a:r>
              <a:rPr lang="fr-FR" sz="14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34% des clients actuels ont un revenu annuel inférieur à $40K.</a:t>
            </a:r>
            <a:endParaRPr lang="fr-FR" sz="1200" dirty="0"/>
          </a:p>
        </p:txBody>
      </p:sp>
      <p:graphicFrame>
        <p:nvGraphicFramePr>
          <p:cNvPr id="6" name="Graphique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6281457"/>
              </p:ext>
            </p:extLst>
          </p:nvPr>
        </p:nvGraphicFramePr>
        <p:xfrm>
          <a:off x="1400175" y="609600"/>
          <a:ext cx="6829425" cy="3162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310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790575" y="175492"/>
            <a:ext cx="7263344" cy="739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lvl="0"/>
            <a:r>
              <a:rPr lang="fr-FR" sz="2000" dirty="0" smtClean="0"/>
              <a:t>Proportion des clients par </a:t>
            </a:r>
            <a:r>
              <a:rPr lang="fr-FR" sz="2000" dirty="0"/>
              <a:t>u</a:t>
            </a:r>
            <a:r>
              <a:rPr lang="fr-FR" sz="2000" dirty="0" smtClean="0"/>
              <a:t>tilisation </a:t>
            </a:r>
            <a:r>
              <a:rPr lang="fr-FR" sz="2000" dirty="0"/>
              <a:t>moyenne de la carte</a:t>
            </a:r>
            <a:br>
              <a:rPr lang="fr-FR" sz="2000" dirty="0"/>
            </a:br>
            <a:endParaRPr lang="fr-FR" sz="2000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790575" y="4065792"/>
            <a:ext cx="7810499" cy="828676"/>
          </a:xfrm>
        </p:spPr>
        <p:txBody>
          <a:bodyPr>
            <a:normAutofit/>
          </a:bodyPr>
          <a:lstStyle/>
          <a:p>
            <a:pPr marL="146050" indent="0">
              <a:buNone/>
            </a:pPr>
            <a:r>
              <a:rPr lang="fr-FR" sz="15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Les </a:t>
            </a:r>
            <a:r>
              <a:rPr lang="fr-FR" sz="15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clients qui restent utilisent leur carte de paiement 2 </a:t>
            </a:r>
            <a:r>
              <a:rPr lang="fr-FR" sz="15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fois à peu près </a:t>
            </a:r>
            <a:r>
              <a:rPr lang="fr-FR" sz="15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que ceux qui </a:t>
            </a:r>
            <a:r>
              <a:rPr lang="fr-FR" sz="15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partent.</a:t>
            </a:r>
            <a:endParaRPr lang="fr-FR" dirty="0"/>
          </a:p>
        </p:txBody>
      </p:sp>
      <p:graphicFrame>
        <p:nvGraphicFramePr>
          <p:cNvPr id="4" name="Graphique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9640554"/>
              </p:ext>
            </p:extLst>
          </p:nvPr>
        </p:nvGraphicFramePr>
        <p:xfrm>
          <a:off x="2049129" y="776287"/>
          <a:ext cx="4995863" cy="32146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7326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790575" y="175492"/>
            <a:ext cx="7263344" cy="739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ctr"/>
            <a:r>
              <a:rPr lang="fr-FR" sz="1800" dirty="0"/>
              <a:t>Moyenne de nombre de </a:t>
            </a:r>
            <a:r>
              <a:rPr lang="fr-FR" sz="1800" dirty="0" smtClean="0"/>
              <a:t>transactions selon statut du client</a:t>
            </a:r>
            <a:endParaRPr lang="fr-FR" sz="1800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790575" y="4284283"/>
            <a:ext cx="7810499" cy="828676"/>
          </a:xfrm>
        </p:spPr>
        <p:txBody>
          <a:bodyPr>
            <a:normAutofit/>
          </a:bodyPr>
          <a:lstStyle/>
          <a:p>
            <a:pPr marL="146050" indent="0">
              <a:buNone/>
            </a:pPr>
            <a:r>
              <a:rPr lang="fr-FR" sz="15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Les clients actuels de la banque  comptabilisent plus 60% de </a:t>
            </a:r>
            <a:r>
              <a:rPr lang="fr-FR" sz="15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transactions.</a:t>
            </a:r>
            <a:endParaRPr lang="fr-FR" dirty="0"/>
          </a:p>
        </p:txBody>
      </p:sp>
      <p:graphicFrame>
        <p:nvGraphicFramePr>
          <p:cNvPr id="4" name="Graphique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862856"/>
              </p:ext>
            </p:extLst>
          </p:nvPr>
        </p:nvGraphicFramePr>
        <p:xfrm>
          <a:off x="2294626" y="793630"/>
          <a:ext cx="4675517" cy="34074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0605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0000FF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0000FF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0000FF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0000FF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0000FF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0000FF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687</Words>
  <Application>Microsoft Office PowerPoint</Application>
  <PresentationFormat>Affichage à l'écran (16:9)</PresentationFormat>
  <Paragraphs>78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Titillium Web</vt:lpstr>
      <vt:lpstr>Arial</vt:lpstr>
      <vt:lpstr>Maven Pro</vt:lpstr>
      <vt:lpstr>Calibri</vt:lpstr>
      <vt:lpstr>Nunito</vt:lpstr>
      <vt:lpstr>Momentum</vt:lpstr>
      <vt:lpstr>Présentation PowerPoint</vt:lpstr>
      <vt:lpstr>Contexte de la mission</vt:lpstr>
      <vt:lpstr>Le taux d’attrition du client </vt:lpstr>
      <vt:lpstr>Distribution des clients partis selon l’âge</vt:lpstr>
      <vt:lpstr>Répartition des clients par statut marital</vt:lpstr>
      <vt:lpstr>Proportion des clients par rapport au type de carte </vt:lpstr>
      <vt:lpstr>Proportion des clients par rapport au revenu annuel</vt:lpstr>
      <vt:lpstr>Proportion des clients par utilisation moyenne de la carte </vt:lpstr>
      <vt:lpstr>Moyenne de nombre de transactions selon statut du client</vt:lpstr>
      <vt:lpstr>Proportion des clients selon Nombre de mois d’engagement et nombre de mois inactif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admin</dc:creator>
  <cp:lastModifiedBy>admin</cp:lastModifiedBy>
  <cp:revision>119</cp:revision>
  <dcterms:modified xsi:type="dcterms:W3CDTF">2023-05-02T08:23:28Z</dcterms:modified>
</cp:coreProperties>
</file>